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theguardian.com/news/datablog/2015/aug/20/asylum-seekers-eu-comparison-germany-datablog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alphaomegatranslations.com/alpha-omega-news/how-we-are-helping-with-the-refugee-crisis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msf.org/sites/msf.org/files/msf_lesbos_vulnerability_report1.pdf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I’d like to take you on a journey to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 world is experiencing the largest refugee crisis since the second World War. We expect this number to grow with the rise in conflicts around the world. 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Sources: http://www.migrationwatchuk.org/key-topics/asylum; </a:t>
            </a:r>
            <a:r>
              <a:rPr lang="en-GB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http://www.theguardian.com/news/datablog/2015/aug/20/asylum-seekers-eu-comparison-germany-datablog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Refugees take on flimsy rubber boats and cross the Aegean sea for better lives. In Greece, more than 85% of refugees come from war-torn countries such as Syria, Afghanistan, Iraq and Somalia. 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http://alphaomegatranslations.com/alpha-omega-news/how-we-are-helping-with-the-refugee-crisis/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333333"/>
                </a:solidFill>
              </a:rPr>
              <a:t> </a:t>
            </a:r>
            <a:r>
              <a:rPr lang="en-GB" sz="1050" u="sng">
                <a:solidFill>
                  <a:srgbClr val="1155CC"/>
                </a:solidFill>
                <a:hlinkClick r:id="rId2"/>
              </a:rPr>
              <a:t>http://www.msf.org/sites/msf.org/files/msf_lesbos_vulnerability_report1.pdf</a:t>
            </a:r>
            <a:r>
              <a:rPr lang="en-GB" sz="1050">
                <a:solidFill>
                  <a:srgbClr val="333333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57150"/>
            <a:ext cx="8924925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109525" y="204750"/>
            <a:ext cx="2999700" cy="47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dignified journey for refugees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4268450" y="4444450"/>
            <a:ext cx="4663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Team </a:t>
            </a:r>
            <a:r>
              <a:rPr b="1" lang="en-GB" sz="1800">
                <a:solidFill>
                  <a:srgbClr val="FFFFFF"/>
                </a:solidFill>
              </a:rPr>
              <a:t>Seek Refuge</a:t>
            </a:r>
            <a:r>
              <a:rPr lang="en-GB" sz="1800">
                <a:solidFill>
                  <a:srgbClr val="FFFFFF"/>
                </a:solidFill>
              </a:rPr>
              <a:t>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 Overview</a:t>
            </a:r>
            <a:endParaRPr/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Family Contracts Utilizing DAO (Decentralized Autonomous Organization) Framework</a:t>
            </a:r>
            <a:endParaRPr sz="16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Funds held in Transparent Escrow until Goals Are Reached by Participants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Know-Your-Customer Consensus held to mitigate redundancy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/>
              <a:t>Future Goals</a:t>
            </a:r>
            <a:endParaRPr u="sng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Privacy!</a:t>
            </a:r>
            <a:br>
              <a:rPr lang="en-GB"/>
            </a:br>
            <a:r>
              <a:rPr lang="en-GB"/>
              <a:t>Use Zero-Knowledge Proofs or Ring Signatures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Proxy Re-Encryption (NuCypher) to serve files privately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60075" y="145100"/>
            <a:ext cx="9084000" cy="8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Unprecedented increase in asylum applications in the EU</a:t>
            </a:r>
            <a:endParaRPr sz="2600"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96" y="1109750"/>
            <a:ext cx="5413324" cy="38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6525" y="1109750"/>
            <a:ext cx="3400825" cy="387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00"/>
            <a:ext cx="9144000" cy="50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3072000" y="2935125"/>
            <a:ext cx="2158500" cy="18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70" name="Shape 70"/>
          <p:cNvGrpSpPr/>
          <p:nvPr/>
        </p:nvGrpSpPr>
        <p:grpSpPr>
          <a:xfrm>
            <a:off x="2538175" y="1090313"/>
            <a:ext cx="4067650" cy="3412713"/>
            <a:chOff x="4751100" y="1447788"/>
            <a:chExt cx="4067650" cy="3412713"/>
          </a:xfrm>
        </p:grpSpPr>
        <p:grpSp>
          <p:nvGrpSpPr>
            <p:cNvPr id="71" name="Shape 71"/>
            <p:cNvGrpSpPr/>
            <p:nvPr/>
          </p:nvGrpSpPr>
          <p:grpSpPr>
            <a:xfrm>
              <a:off x="4751100" y="1447788"/>
              <a:ext cx="4067650" cy="3412713"/>
              <a:chOff x="4751100" y="1447788"/>
              <a:chExt cx="4067650" cy="3412713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5344438" y="1447788"/>
                <a:ext cx="950400" cy="848400"/>
              </a:xfrm>
              <a:prstGeom prst="ellipse">
                <a:avLst/>
              </a:prstGeom>
              <a:solidFill>
                <a:srgbClr val="FF9900"/>
              </a:solidFill>
              <a:ln cap="flat" cmpd="sng" w="38100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/>
                  <a:t>Syria</a:t>
                </a:r>
                <a:endParaRPr b="1"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4751100" y="3888800"/>
                <a:ext cx="1657800" cy="971700"/>
              </a:xfrm>
              <a:prstGeom prst="ellipse">
                <a:avLst/>
              </a:prstGeom>
              <a:solidFill>
                <a:srgbClr val="6AA84F"/>
              </a:solidFill>
              <a:ln cap="flat" cmpd="sng" w="38100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300"/>
                  <a:t>Afghanistan</a:t>
                </a:r>
                <a:endParaRPr b="1" sz="1300"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6104600" y="2407125"/>
                <a:ext cx="1513200" cy="1452600"/>
              </a:xfrm>
              <a:prstGeom prst="ellipse">
                <a:avLst/>
              </a:prstGeom>
              <a:solidFill>
                <a:srgbClr val="0000FF"/>
              </a:solidFill>
              <a:ln cap="flat" cmpd="sng" w="38100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/>
                  <a:t>European Union</a:t>
                </a:r>
                <a:endParaRPr b="1"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551550" y="3888800"/>
                <a:ext cx="1267200" cy="971700"/>
              </a:xfrm>
              <a:prstGeom prst="ellipse">
                <a:avLst/>
              </a:prstGeom>
              <a:solidFill>
                <a:srgbClr val="B4A7D6"/>
              </a:solidFill>
              <a:ln cap="flat" cmpd="sng" w="38100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/>
                  <a:t>Somalia</a:t>
                </a:r>
                <a:endParaRPr b="1"/>
              </a:p>
            </p:txBody>
          </p:sp>
          <p:sp>
            <p:nvSpPr>
              <p:cNvPr id="76" name="Shape 76"/>
              <p:cNvSpPr/>
              <p:nvPr/>
            </p:nvSpPr>
            <p:spPr>
              <a:xfrm>
                <a:off x="7617925" y="1817875"/>
                <a:ext cx="950400" cy="848400"/>
              </a:xfrm>
              <a:prstGeom prst="ellipse">
                <a:avLst/>
              </a:prstGeom>
              <a:solidFill>
                <a:srgbClr val="FFD966"/>
              </a:solidFill>
              <a:ln cap="flat" cmpd="sng" w="38100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/>
                  <a:t>Iraq</a:t>
                </a:r>
                <a:endParaRPr b="1"/>
              </a:p>
            </p:txBody>
          </p:sp>
        </p:grpSp>
        <p:cxnSp>
          <p:nvCxnSpPr>
            <p:cNvPr id="77" name="Shape 77"/>
            <p:cNvCxnSpPr>
              <a:stCxn id="76" idx="3"/>
            </p:cNvCxnSpPr>
            <p:nvPr/>
          </p:nvCxnSpPr>
          <p:spPr>
            <a:xfrm flipH="1">
              <a:off x="7562108" y="2542030"/>
              <a:ext cx="195000" cy="210300"/>
            </a:xfrm>
            <a:prstGeom prst="straightConnector1">
              <a:avLst/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8" name="Shape 78"/>
            <p:cNvCxnSpPr>
              <a:stCxn id="72" idx="5"/>
            </p:cNvCxnSpPr>
            <p:nvPr/>
          </p:nvCxnSpPr>
          <p:spPr>
            <a:xfrm>
              <a:off x="6155655" y="2171942"/>
              <a:ext cx="329100" cy="284400"/>
            </a:xfrm>
            <a:prstGeom prst="straightConnector1">
              <a:avLst/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9" name="Shape 79"/>
            <p:cNvCxnSpPr/>
            <p:nvPr/>
          </p:nvCxnSpPr>
          <p:spPr>
            <a:xfrm flipH="1" rot="10800000">
              <a:off x="5851125" y="3575750"/>
              <a:ext cx="380400" cy="317100"/>
            </a:xfrm>
            <a:prstGeom prst="straightConnector1">
              <a:avLst/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0" name="Shape 80"/>
            <p:cNvCxnSpPr>
              <a:stCxn id="75" idx="1"/>
              <a:endCxn id="74" idx="5"/>
            </p:cNvCxnSpPr>
            <p:nvPr/>
          </p:nvCxnSpPr>
          <p:spPr>
            <a:xfrm rot="10800000">
              <a:off x="7396327" y="3647102"/>
              <a:ext cx="340800" cy="384000"/>
            </a:xfrm>
            <a:prstGeom prst="straightConnector1">
              <a:avLst/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support services provided by INGOs...</a:t>
            </a: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425" y="2030824"/>
            <a:ext cx="2195025" cy="18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5610900" y="1152475"/>
            <a:ext cx="3221400" cy="3474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/>
        </p:nvSpPr>
        <p:spPr>
          <a:xfrm rot="437160">
            <a:off x="6231317" y="1465881"/>
            <a:ext cx="1615646" cy="5174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Education</a:t>
            </a:r>
            <a:endParaRPr sz="1800"/>
          </a:p>
        </p:txBody>
      </p:sp>
      <p:sp>
        <p:nvSpPr>
          <p:cNvPr id="89" name="Shape 89"/>
          <p:cNvSpPr txBox="1"/>
          <p:nvPr/>
        </p:nvSpPr>
        <p:spPr>
          <a:xfrm rot="-926560">
            <a:off x="6548356" y="3413717"/>
            <a:ext cx="1615628" cy="5175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Health care</a:t>
            </a:r>
            <a:endParaRPr sz="1800"/>
          </a:p>
        </p:txBody>
      </p:sp>
      <p:sp>
        <p:nvSpPr>
          <p:cNvPr id="90" name="Shape 90"/>
          <p:cNvSpPr/>
          <p:nvPr/>
        </p:nvSpPr>
        <p:spPr>
          <a:xfrm>
            <a:off x="311700" y="1201900"/>
            <a:ext cx="3015300" cy="3527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/>
        </p:nvSpPr>
        <p:spPr>
          <a:xfrm rot="-1054833">
            <a:off x="1076645" y="1544246"/>
            <a:ext cx="1615977" cy="5172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Mental health</a:t>
            </a:r>
            <a:endParaRPr sz="1800"/>
          </a:p>
        </p:txBody>
      </p:sp>
      <p:sp>
        <p:nvSpPr>
          <p:cNvPr id="92" name="Shape 92"/>
          <p:cNvSpPr txBox="1"/>
          <p:nvPr/>
        </p:nvSpPr>
        <p:spPr>
          <a:xfrm rot="437160">
            <a:off x="1076792" y="3519206"/>
            <a:ext cx="1615646" cy="5174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Legal support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Cash transfer is </a:t>
            </a:r>
            <a:r>
              <a:rPr b="1" lang="en-GB"/>
              <a:t>powerful</a:t>
            </a:r>
            <a:r>
              <a:rPr lang="en-GB"/>
              <a:t>... </a:t>
            </a:r>
            <a:endParaRPr/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152475"/>
            <a:ext cx="8520600" cy="38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...but transaction costs are</a:t>
            </a:r>
            <a:r>
              <a:rPr b="1" lang="en-GB" sz="2800">
                <a:solidFill>
                  <a:schemeClr val="dk1"/>
                </a:solidFill>
              </a:rPr>
              <a:t> high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2650"/>
            <a:ext cx="3210725" cy="217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9750" y="1395450"/>
            <a:ext cx="2842551" cy="21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8600" y="1802100"/>
            <a:ext cx="1848275" cy="153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Shape 102"/>
          <p:cNvCxnSpPr/>
          <p:nvPr/>
        </p:nvCxnSpPr>
        <p:spPr>
          <a:xfrm>
            <a:off x="3522425" y="2517750"/>
            <a:ext cx="575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Shape 103"/>
          <p:cNvCxnSpPr/>
          <p:nvPr/>
        </p:nvCxnSpPr>
        <p:spPr>
          <a:xfrm>
            <a:off x="5414350" y="2517750"/>
            <a:ext cx="575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825" y="152400"/>
            <a:ext cx="56183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199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increase in proportion of mental health symptoms in Lesbos (Greece) </a:t>
            </a:r>
            <a:endParaRPr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25" y="1255500"/>
            <a:ext cx="8772525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How</a:t>
            </a:r>
            <a:r>
              <a:rPr lang="en-GB"/>
              <a:t> Blockchain can help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570325" y="1573050"/>
            <a:ext cx="1689900" cy="1668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Refugees are biometrically identified</a:t>
            </a: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6932950" y="1573050"/>
            <a:ext cx="1689900" cy="16686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Refugees receives payment and buys basic needs</a:t>
            </a: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4737675" y="1573050"/>
            <a:ext cx="1689900" cy="16686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Blockchain immediately disburses payments</a:t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654000" y="1573050"/>
            <a:ext cx="1689900" cy="16686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Refugees go to services providers to avail support services</a:t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570325" y="3548200"/>
            <a:ext cx="1689900" cy="572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Digital </a:t>
            </a:r>
            <a:r>
              <a:rPr lang="en-GB"/>
              <a:t>Identification</a:t>
            </a: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3485350" y="3548200"/>
            <a:ext cx="2093100" cy="572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Smart Contract</a:t>
            </a: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570325" y="4377200"/>
            <a:ext cx="7984500" cy="422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Decentralized and Distributed Ledger</a:t>
            </a:r>
            <a:endParaRPr sz="1800"/>
          </a:p>
        </p:txBody>
      </p:sp>
      <p:cxnSp>
        <p:nvCxnSpPr>
          <p:cNvPr id="127" name="Shape 127"/>
          <p:cNvCxnSpPr>
            <a:stCxn id="120" idx="6"/>
            <a:endCxn id="123" idx="2"/>
          </p:cNvCxnSpPr>
          <p:nvPr/>
        </p:nvCxnSpPr>
        <p:spPr>
          <a:xfrm>
            <a:off x="2260225" y="2407350"/>
            <a:ext cx="393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Shape 128"/>
          <p:cNvCxnSpPr>
            <a:stCxn id="123" idx="6"/>
            <a:endCxn id="122" idx="2"/>
          </p:cNvCxnSpPr>
          <p:nvPr/>
        </p:nvCxnSpPr>
        <p:spPr>
          <a:xfrm>
            <a:off x="4343900" y="2407350"/>
            <a:ext cx="393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Shape 129"/>
          <p:cNvCxnSpPr>
            <a:stCxn id="122" idx="6"/>
            <a:endCxn id="121" idx="2"/>
          </p:cNvCxnSpPr>
          <p:nvPr/>
        </p:nvCxnSpPr>
        <p:spPr>
          <a:xfrm>
            <a:off x="6427575" y="2407350"/>
            <a:ext cx="50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Shape 130"/>
          <p:cNvCxnSpPr/>
          <p:nvPr/>
        </p:nvCxnSpPr>
        <p:spPr>
          <a:xfrm>
            <a:off x="4541500" y="2417975"/>
            <a:ext cx="0" cy="111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Shape 131"/>
          <p:cNvCxnSpPr>
            <a:stCxn id="120" idx="4"/>
            <a:endCxn id="124" idx="0"/>
          </p:cNvCxnSpPr>
          <p:nvPr/>
        </p:nvCxnSpPr>
        <p:spPr>
          <a:xfrm>
            <a:off x="1415275" y="3241650"/>
            <a:ext cx="0" cy="30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urgently need this blockchain model</a:t>
            </a:r>
            <a:endParaRPr/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469350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idx="2" type="body"/>
          </p:nvPr>
        </p:nvSpPr>
        <p:spPr>
          <a:xfrm>
            <a:off x="4311600" y="1152475"/>
            <a:ext cx="452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/>
              <a:t>Who:</a:t>
            </a:r>
            <a:r>
              <a:rPr lang="en-GB" sz="1800"/>
              <a:t> International NGOs, international finance institutions and governments 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/>
              <a:t>Where:</a:t>
            </a:r>
            <a:r>
              <a:rPr lang="en-GB" sz="1800"/>
              <a:t> Urban areas in Greece and the EU where 2G, 3G connectivity is high and 90% of refugees have smart phones 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/>
              <a:t>What: </a:t>
            </a:r>
            <a:r>
              <a:rPr lang="en-GB" sz="1800"/>
              <a:t>Smart blockchain for the refugee crisis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/>
              <a:t>When:</a:t>
            </a:r>
            <a:r>
              <a:rPr lang="en-GB" sz="1800"/>
              <a:t> Now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